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5"/>
  </p:notesMasterIdLst>
  <p:sldIdLst>
    <p:sldId id="280" r:id="rId3"/>
    <p:sldId id="276" r:id="rId4"/>
    <p:sldId id="278" r:id="rId5"/>
    <p:sldId id="277" r:id="rId6"/>
    <p:sldId id="265" r:id="rId7"/>
    <p:sldId id="269" r:id="rId8"/>
    <p:sldId id="266" r:id="rId9"/>
    <p:sldId id="267" r:id="rId10"/>
    <p:sldId id="268" r:id="rId11"/>
    <p:sldId id="270" r:id="rId12"/>
    <p:sldId id="279" r:id="rId13"/>
    <p:sldId id="281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5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BA08-C4D1-4540-B74F-58D43665B54B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75CB7-A298-4AFD-ADE4-C8D607A5B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0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75CB7-A298-4AFD-ADE4-C8D607A5B0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6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7"/>
            <a:ext cx="628802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15" y="2996952"/>
            <a:ext cx="61760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450987" y="6488668"/>
            <a:ext cx="320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0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8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3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2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7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25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30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8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9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60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4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2153-9E3E-4156-9974-ABAB427A743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61" y="2095491"/>
            <a:ext cx="10668075" cy="1524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Трансформация работы методической службы в Солнечном муниципальном районе</a:t>
            </a:r>
            <a:endParaRPr lang="ru-RU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0" y="5334013"/>
            <a:ext cx="10668075" cy="5715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Омелич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Людмила Валерьевна,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5810267"/>
            <a:ext cx="7620053" cy="571504"/>
          </a:xfrm>
          <a:prstGeom prst="rect">
            <a:avLst/>
          </a:prstGeom>
          <a:effectLst/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</a:pPr>
            <a:r>
              <a:rPr lang="ru-RU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начальник управления образования администрации Солнечного муниципального района Хабаровского края</a:t>
            </a:r>
            <a:endParaRPr lang="ru-RU" sz="213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65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042" t="27016" r="19001" b="9438"/>
          <a:stretch/>
        </p:blipFill>
        <p:spPr>
          <a:xfrm>
            <a:off x="119336" y="188640"/>
            <a:ext cx="11953328" cy="648072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sp>
        <p:nvSpPr>
          <p:cNvPr id="3" name="Прямоугольник с одним вырезанным углом 2"/>
          <p:cNvSpPr/>
          <p:nvPr/>
        </p:nvSpPr>
        <p:spPr>
          <a:xfrm>
            <a:off x="4167174" y="785794"/>
            <a:ext cx="3888432" cy="1857388"/>
          </a:xfrm>
          <a:prstGeom prst="snip1Rect">
            <a:avLst/>
          </a:prstGeom>
          <a:solidFill>
            <a:srgbClr val="0000CC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Центры образования «Точка роста»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60" y="4143380"/>
            <a:ext cx="11501518" cy="235745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Планируем: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-расширение сетевого взаимодействия между центрами образования «Точка роста»;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-для реализации преемственности дошкольного и школьного образования, привлечение ребят подготовительных групп из детских садов</a:t>
            </a: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2500306"/>
            <a:ext cx="109728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Bookman Old Style" pitchFamily="18" charset="0"/>
              </a:rPr>
              <a:t>Спасибо за внимание!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282" y="4143380"/>
            <a:ext cx="9072626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В основу  деятельности  муниципальной методической службы положены запросы конкретной школы, педагога!</a:t>
            </a: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61" y="2095491"/>
            <a:ext cx="10668075" cy="1524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Трансформация работы методической службы в Солнечном муниципальном районе</a:t>
            </a:r>
            <a:endParaRPr lang="ru-RU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0" y="5334013"/>
            <a:ext cx="10668075" cy="5715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Омелич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Людмила Валерьевна,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5810267"/>
            <a:ext cx="7620053" cy="571504"/>
          </a:xfrm>
          <a:prstGeom prst="rect">
            <a:avLst/>
          </a:prstGeom>
          <a:effectLst/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</a:pPr>
            <a:r>
              <a:rPr lang="ru-RU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начальник управления образования администрации Солнечного муниципального района Хабаровского края</a:t>
            </a:r>
            <a:endParaRPr lang="ru-RU" sz="213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74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333829" y="5828670"/>
            <a:ext cx="11248571" cy="7630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33829" y="4361529"/>
            <a:ext cx="11248571" cy="13871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33829" y="1388614"/>
            <a:ext cx="11248571" cy="2865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5" y="293602"/>
            <a:ext cx="10515600" cy="54545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МОДЕЛЬ </a:t>
            </a:r>
            <a:r>
              <a:rPr lang="ru-RU" sz="2400" dirty="0">
                <a:solidFill>
                  <a:srgbClr val="000099"/>
                </a:solidFill>
                <a:latin typeface="Bookman Old Style" panose="02050604050505020204" pitchFamily="18" charset="0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региональной системы научно-методического сопровождения педагогических и управленческих кадров Хабаровского края</a:t>
            </a:r>
          </a:p>
        </p:txBody>
      </p:sp>
      <p:sp>
        <p:nvSpPr>
          <p:cNvPr id="72" name="Номер слайда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55F0-50BD-4633-ABA4-060F4CD5027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5254738" y="1503374"/>
            <a:ext cx="2638425" cy="26066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КГАОУ ДПО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Хабаровский краевой институт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развития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сопровождению ММС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непрерывного повышения профессионального мастерства педагогических работников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Хабаровское региональное учебно-методическое объединение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2004785" y="3432599"/>
            <a:ext cx="2663825" cy="663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ОО, педагоги, имеющие статус в краевой инновационной инфраструктуре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80"/>
          <p:cNvSpPr txBox="1">
            <a:spLocks noChangeArrowheads="1"/>
          </p:cNvSpPr>
          <p:nvPr/>
        </p:nvSpPr>
        <p:spPr bwMode="auto">
          <a:xfrm>
            <a:off x="8463417" y="1552012"/>
            <a:ext cx="2689225" cy="15017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Региональные отделения Всероссийских ассоциаций учителей-предметников, краевой виртуальный методический кабинет, краевые сетевые предметные сообщества, МО педагогических работников краевых ОО, реализующих АООП, кросс-функциональные команды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8479291" y="3160500"/>
            <a:ext cx="2657475" cy="10064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Клуб руководителей ОО "Вдохновляющее лидерство", ХКОО лидеров образования "Учитель года", РОО "Ассоциация молодых педагогов Хабаровского края" и другие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5"/>
          <p:cNvSpPr txBox="1">
            <a:spLocks noChangeArrowheads="1"/>
          </p:cNvSpPr>
          <p:nvPr/>
        </p:nvSpPr>
        <p:spPr bwMode="auto">
          <a:xfrm>
            <a:off x="5200174" y="4591099"/>
            <a:ext cx="2632075" cy="82786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методические службы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методические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объединения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86"/>
          <p:cNvSpPr txBox="1">
            <a:spLocks noChangeArrowheads="1"/>
          </p:cNvSpPr>
          <p:nvPr/>
        </p:nvSpPr>
        <p:spPr bwMode="auto">
          <a:xfrm>
            <a:off x="8449126" y="4574114"/>
            <a:ext cx="2673351" cy="83052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профессиональные сообщества: клубы лидеров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образования, советы молодых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педагогов, сетевые предметные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947614" y="5920202"/>
            <a:ext cx="2620963" cy="6397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Методический (научно-методический) совет, школьная методическая команда и др.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90"/>
          <p:cNvSpPr txBox="1">
            <a:spLocks noChangeArrowheads="1"/>
          </p:cNvSpPr>
          <p:nvPr/>
        </p:nvSpPr>
        <p:spPr bwMode="auto">
          <a:xfrm>
            <a:off x="8446384" y="5882989"/>
            <a:ext cx="2673349" cy="639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Профессиональные объединения, профессиональные обучающиеся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сообщества, "пары"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94"/>
          <p:cNvSpPr txBox="1">
            <a:spLocks noChangeArrowheads="1"/>
          </p:cNvSpPr>
          <p:nvPr/>
        </p:nvSpPr>
        <p:spPr bwMode="auto">
          <a:xfrm>
            <a:off x="1990250" y="5025826"/>
            <a:ext cx="2617787" cy="608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Центры образования гуманитарного и цифрового профиля "Точка роста", </a:t>
            </a:r>
            <a:r>
              <a:rPr kumimoji="0" lang="en-US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IT-КУБ, Квантроиум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583529" y="1925642"/>
            <a:ext cx="797563" cy="16983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Региональный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уровень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02"/>
          <p:cNvSpPr txBox="1">
            <a:spLocks noChangeArrowheads="1"/>
          </p:cNvSpPr>
          <p:nvPr/>
        </p:nvSpPr>
        <p:spPr bwMode="auto">
          <a:xfrm>
            <a:off x="542138" y="4434115"/>
            <a:ext cx="981829" cy="1265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Муниципальный уровень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03"/>
          <p:cNvSpPr txBox="1">
            <a:spLocks noChangeArrowheads="1"/>
          </p:cNvSpPr>
          <p:nvPr/>
        </p:nvSpPr>
        <p:spPr bwMode="auto">
          <a:xfrm>
            <a:off x="738150" y="5857892"/>
            <a:ext cx="566738" cy="7020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Уровень</a:t>
            </a:r>
            <a:br>
              <a:rPr kumimoji="0" lang="ru-RU" altLang="ru-RU" sz="1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ОО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06"/>
          <p:cNvSpPr txBox="1">
            <a:spLocks noChangeArrowheads="1"/>
          </p:cNvSpPr>
          <p:nvPr/>
        </p:nvSpPr>
        <p:spPr bwMode="auto">
          <a:xfrm>
            <a:off x="1994218" y="2463767"/>
            <a:ext cx="2658519" cy="8418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Краевой совет по управлению инновациями, краевой координационный совет по диссеминации опыта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07"/>
          <p:cNvSpPr txBox="1">
            <a:spLocks noChangeArrowheads="1"/>
          </p:cNvSpPr>
          <p:nvPr/>
        </p:nvSpPr>
        <p:spPr bwMode="auto">
          <a:xfrm>
            <a:off x="1976643" y="1522583"/>
            <a:ext cx="2658382" cy="84560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АмГПГУ, ПИ ТОГУ, ХПК,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координационный совет по модернизации педагогического образования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09"/>
          <p:cNvSpPr txBox="1">
            <a:spLocks noChangeArrowheads="1"/>
          </p:cNvSpPr>
          <p:nvPr/>
        </p:nvSpPr>
        <p:spPr bwMode="auto">
          <a:xfrm>
            <a:off x="5182712" y="5978255"/>
            <a:ext cx="2649537" cy="4951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объединения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образовательных организаций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11"/>
          <p:cNvSpPr txBox="1">
            <a:spLocks noChangeArrowheads="1"/>
          </p:cNvSpPr>
          <p:nvPr/>
        </p:nvSpPr>
        <p:spPr bwMode="auto">
          <a:xfrm>
            <a:off x="2004785" y="4486283"/>
            <a:ext cx="2617788" cy="428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методические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команды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altLang="ru-RU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Двойная стрелка вверх/вниз 47"/>
          <p:cNvSpPr/>
          <p:nvPr/>
        </p:nvSpPr>
        <p:spPr>
          <a:xfrm>
            <a:off x="6339566" y="4091413"/>
            <a:ext cx="399199" cy="540231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войная стрелка вверх/вниз 48"/>
          <p:cNvSpPr/>
          <p:nvPr/>
        </p:nvSpPr>
        <p:spPr>
          <a:xfrm>
            <a:off x="6307880" y="5421599"/>
            <a:ext cx="399199" cy="540231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4665046" y="1945387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652737" y="2885183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665046" y="3764386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925438" y="2319886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892531" y="3623985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846902" y="4968878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7861849" y="6225811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635025" y="4739233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635025" y="5293865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622573" y="6225811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177143" y="2276196"/>
            <a:ext cx="0" cy="321861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2177143" y="3179736"/>
            <a:ext cx="0" cy="321861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177143" y="4849422"/>
            <a:ext cx="0" cy="238911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10978906" y="2983792"/>
            <a:ext cx="0" cy="321861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7438913" y="6126564"/>
            <a:ext cx="0" cy="49064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Двойная стрелка вверх/вниз 49"/>
          <p:cNvSpPr/>
          <p:nvPr/>
        </p:nvSpPr>
        <p:spPr>
          <a:xfrm>
            <a:off x="3106235" y="4091413"/>
            <a:ext cx="262603" cy="394870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войная стрелка вверх/вниз 62"/>
          <p:cNvSpPr/>
          <p:nvPr/>
        </p:nvSpPr>
        <p:spPr>
          <a:xfrm>
            <a:off x="9719597" y="4171791"/>
            <a:ext cx="262603" cy="394870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верх/вниз 67"/>
          <p:cNvSpPr/>
          <p:nvPr/>
        </p:nvSpPr>
        <p:spPr>
          <a:xfrm>
            <a:off x="9694015" y="5497685"/>
            <a:ext cx="262603" cy="394870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войная стрелка вверх/вниз 70"/>
          <p:cNvSpPr/>
          <p:nvPr/>
        </p:nvSpPr>
        <p:spPr>
          <a:xfrm>
            <a:off x="3101697" y="5599583"/>
            <a:ext cx="262603" cy="394870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EE7AC7-C11C-9A78-06AA-5325EFF32B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87" b="9524"/>
          <a:stretch>
            <a:fillRect/>
          </a:stretch>
        </p:blipFill>
        <p:spPr>
          <a:xfrm>
            <a:off x="4024298" y="0"/>
            <a:ext cx="1500198" cy="1142984"/>
          </a:xfrm>
          <a:prstGeom prst="rect">
            <a:avLst/>
          </a:prstGeom>
        </p:spPr>
      </p:pic>
      <p:pic>
        <p:nvPicPr>
          <p:cNvPr id="26626" name="Picture 2" descr="C:\Users\NORBEL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0" y="285728"/>
            <a:ext cx="2143140" cy="833443"/>
          </a:xfrm>
          <a:prstGeom prst="rect">
            <a:avLst/>
          </a:prstGeom>
          <a:noFill/>
        </p:spPr>
      </p:pic>
      <p:sp>
        <p:nvSpPr>
          <p:cNvPr id="11" name="Загнутый угол 10"/>
          <p:cNvSpPr/>
          <p:nvPr/>
        </p:nvSpPr>
        <p:spPr>
          <a:xfrm>
            <a:off x="309522" y="1214422"/>
            <a:ext cx="5000660" cy="1357322"/>
          </a:xfrm>
          <a:prstGeom prst="foldedCorner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1 проектная сессия «Образовательный майнинг: в поисках проектных идей»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7024694" y="1142984"/>
            <a:ext cx="5000660" cy="1428760"/>
          </a:xfrm>
          <a:prstGeom prst="foldedCorner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2 проектная сессия «Трансформация методической службы»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5340" y="2786058"/>
            <a:ext cx="10215634" cy="100013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Для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директоров, завучей школ, членов клуба «Эталон», молодых педагогов и наставников, специалистов УО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8084" y="4000504"/>
            <a:ext cx="4857784" cy="271464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53256" y="4000504"/>
            <a:ext cx="4929222" cy="271464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560083" y="2678901"/>
            <a:ext cx="21431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346167" y="2678901"/>
            <a:ext cx="214312" cy="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488645" y="3893347"/>
            <a:ext cx="21431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418397" y="3892553"/>
            <a:ext cx="21431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Picture 6" descr="C:\Users\NORBEL\Desktop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4071942"/>
            <a:ext cx="4762499" cy="2600324"/>
          </a:xfrm>
          <a:prstGeom prst="rect">
            <a:avLst/>
          </a:prstGeom>
          <a:noFill/>
        </p:spPr>
      </p:pic>
      <p:pic>
        <p:nvPicPr>
          <p:cNvPr id="26631" name="Picture 7" descr="C:\Users\NORBEL\Desktop\Рисунок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6" y="4000504"/>
            <a:ext cx="4919663" cy="2687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433353" y="5497685"/>
            <a:ext cx="11248571" cy="1205824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2801" y="2254661"/>
            <a:ext cx="11594819" cy="3097788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33829" y="1388615"/>
            <a:ext cx="11477211" cy="744241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30" y="293602"/>
            <a:ext cx="11666826" cy="54545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Модель организации муниципальной методической службы, функционально объединяющая структуры, осуществляющие методическое сопровождение и поддержку деятельности </a:t>
            </a:r>
            <a:r>
              <a:rPr lang="ru-RU" sz="2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педагогов и руководителей </a:t>
            </a:r>
            <a:endParaRPr lang="ru-RU" sz="2400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2" name="Номер слайда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55F0-50BD-4633-ABA4-060F4CD5027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5447162" y="1518002"/>
            <a:ext cx="1440160" cy="5428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ХК ИРО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Bookman Old Style" panose="02050604050505020204" pitchFamily="18" charset="0"/>
              </a:rPr>
              <a:t>ЦНППМ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0" name="Text Box 85"/>
          <p:cNvSpPr txBox="1">
            <a:spLocks noChangeArrowheads="1"/>
          </p:cNvSpPr>
          <p:nvPr/>
        </p:nvSpPr>
        <p:spPr bwMode="auto">
          <a:xfrm>
            <a:off x="4635025" y="2651221"/>
            <a:ext cx="3405191" cy="207010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Муниципальная методическая служба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Опорные  школы учителей-предметников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методические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объединения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Творческие педагогические мастерские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1" name="Text Box 86"/>
          <p:cNvSpPr txBox="1">
            <a:spLocks noChangeArrowheads="1"/>
          </p:cNvSpPr>
          <p:nvPr/>
        </p:nvSpPr>
        <p:spPr bwMode="auto">
          <a:xfrm>
            <a:off x="8186118" y="2503128"/>
            <a:ext cx="3396282" cy="25686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Муниципальные профессиональные сообщества: </a:t>
            </a:r>
          </a:p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Клуб творческих учителей «Эталон» </a:t>
            </a:r>
          </a:p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Школа «Молодой учитель» </a:t>
            </a:r>
          </a:p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Совет молодых педагогов «Перспектива» </a:t>
            </a:r>
          </a:p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Сетевые </a:t>
            </a:r>
            <a:r>
              <a:rPr lang="ru-RU" sz="1600" dirty="0" err="1">
                <a:latin typeface="Bookman Old Style" panose="02050604050505020204" pitchFamily="18" charset="0"/>
              </a:rPr>
              <a:t>метапредметные</a:t>
            </a:r>
            <a:r>
              <a:rPr lang="ru-RU" sz="1600" dirty="0">
                <a:latin typeface="Bookman Old Style" panose="02050604050505020204" pitchFamily="18" charset="0"/>
              </a:rPr>
              <a:t> команды 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835069" y="5884120"/>
            <a:ext cx="2620963" cy="6397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Методсовет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школьные методические команды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 Box 90"/>
          <p:cNvSpPr txBox="1">
            <a:spLocks noChangeArrowheads="1"/>
          </p:cNvSpPr>
          <p:nvPr/>
        </p:nvSpPr>
        <p:spPr bwMode="auto">
          <a:xfrm>
            <a:off x="8155250" y="5749009"/>
            <a:ext cx="3395752" cy="7492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Профессиональные объединения, профессиональные обучающиеся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сообщества, "пары"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4" name="Text Box 94"/>
          <p:cNvSpPr txBox="1">
            <a:spLocks noChangeArrowheads="1"/>
          </p:cNvSpPr>
          <p:nvPr/>
        </p:nvSpPr>
        <p:spPr bwMode="auto">
          <a:xfrm>
            <a:off x="1838245" y="4252369"/>
            <a:ext cx="2617787" cy="608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Центры образования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Точка роста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 rot="5400000">
            <a:off x="1163868" y="729117"/>
            <a:ext cx="534415" cy="198503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уровень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6" name="Text Box 102"/>
          <p:cNvSpPr txBox="1">
            <a:spLocks noChangeArrowheads="1"/>
          </p:cNvSpPr>
          <p:nvPr/>
        </p:nvSpPr>
        <p:spPr bwMode="auto">
          <a:xfrm>
            <a:off x="595274" y="2500306"/>
            <a:ext cx="596900" cy="2728016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Муниципальный уровень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7" name="Text Box 103"/>
          <p:cNvSpPr txBox="1">
            <a:spLocks noChangeArrowheads="1"/>
          </p:cNvSpPr>
          <p:nvPr/>
        </p:nvSpPr>
        <p:spPr bwMode="auto">
          <a:xfrm>
            <a:off x="523862" y="5578550"/>
            <a:ext cx="566738" cy="10386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Уровень</a:t>
            </a:r>
            <a:b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ОО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20" name="Text Box 109"/>
          <p:cNvSpPr txBox="1">
            <a:spLocks noChangeArrowheads="1"/>
          </p:cNvSpPr>
          <p:nvPr/>
        </p:nvSpPr>
        <p:spPr bwMode="auto">
          <a:xfrm>
            <a:off x="4635026" y="5759173"/>
            <a:ext cx="3389302" cy="80079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Методическая служба ОО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объединения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образовательных организаций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21" name="Text Box 111"/>
          <p:cNvSpPr txBox="1">
            <a:spLocks noChangeArrowheads="1"/>
          </p:cNvSpPr>
          <p:nvPr/>
        </p:nvSpPr>
        <p:spPr bwMode="auto">
          <a:xfrm>
            <a:off x="1821320" y="2506691"/>
            <a:ext cx="2617788" cy="157357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Муниципальный методический/экспертный совет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команды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altLang="ru-RU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7861849" y="3605721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7861849" y="6225811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305031" y="3018216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291650" y="4556375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264009" y="6218773"/>
            <a:ext cx="553853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143672" y="4005064"/>
            <a:ext cx="0" cy="3861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7438913" y="6126564"/>
            <a:ext cx="0" cy="49064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167242" y="2094640"/>
            <a:ext cx="0" cy="556581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3130214" y="4860382"/>
            <a:ext cx="0" cy="102373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248400" y="4721323"/>
            <a:ext cx="0" cy="1027686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9884259" y="5071791"/>
            <a:ext cx="0" cy="67721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0042" t="27016" r="19001" b="9438"/>
          <a:stretch/>
        </p:blipFill>
        <p:spPr>
          <a:xfrm>
            <a:off x="119336" y="188640"/>
            <a:ext cx="11953328" cy="648072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452662" y="1428736"/>
            <a:ext cx="7929618" cy="702980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Районный методический (экспертный) совет</a:t>
            </a:r>
            <a:endParaRPr lang="ru-RU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042" t="27016" r="19001" b="9438"/>
          <a:stretch/>
        </p:blipFill>
        <p:spPr>
          <a:xfrm>
            <a:off x="165851" y="188640"/>
            <a:ext cx="11953328" cy="648072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35360" y="1234402"/>
            <a:ext cx="2232248" cy="864096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Опорная школа СОШ №1 </a:t>
            </a:r>
          </a:p>
          <a:p>
            <a:pPr algn="ctr"/>
            <a:r>
              <a:rPr lang="ru-RU" b="1" dirty="0" err="1" smtClean="0">
                <a:latin typeface="Bookman Old Style" pitchFamily="18" charset="0"/>
              </a:rPr>
              <a:t>р.п</a:t>
            </a:r>
            <a:r>
              <a:rPr lang="ru-RU" b="1" dirty="0" smtClean="0">
                <a:latin typeface="Bookman Old Style" pitchFamily="18" charset="0"/>
              </a:rPr>
              <a:t>. Солнечный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7648" y="1666450"/>
            <a:ext cx="2232248" cy="864096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Опорная школа </a:t>
            </a:r>
            <a:r>
              <a:rPr lang="ru-RU" b="1" dirty="0">
                <a:latin typeface="Bookman Old Style" pitchFamily="18" charset="0"/>
              </a:rPr>
              <a:t>О</a:t>
            </a:r>
            <a:r>
              <a:rPr lang="ru-RU" b="1" dirty="0" smtClean="0">
                <a:latin typeface="Bookman Old Style" pitchFamily="18" charset="0"/>
              </a:rPr>
              <a:t>ОШ №2 </a:t>
            </a:r>
          </a:p>
          <a:p>
            <a:pPr algn="ctr"/>
            <a:r>
              <a:rPr lang="ru-RU" b="1" dirty="0" err="1" smtClean="0">
                <a:latin typeface="Bookman Old Style" pitchFamily="18" charset="0"/>
              </a:rPr>
              <a:t>р.п</a:t>
            </a:r>
            <a:r>
              <a:rPr lang="ru-RU" b="1" dirty="0" smtClean="0">
                <a:latin typeface="Bookman Old Style" pitchFamily="18" charset="0"/>
              </a:rPr>
              <a:t>. Солнечный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7255" y="2996952"/>
            <a:ext cx="2232248" cy="864096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Опорная школа СОШ №3 </a:t>
            </a:r>
          </a:p>
          <a:p>
            <a:pPr algn="ctr"/>
            <a:r>
              <a:rPr lang="ru-RU" b="1" dirty="0" err="1" smtClean="0">
                <a:latin typeface="Bookman Old Style" pitchFamily="18" charset="0"/>
              </a:rPr>
              <a:t>р.п</a:t>
            </a:r>
            <a:r>
              <a:rPr lang="ru-RU" b="1" dirty="0" smtClean="0">
                <a:latin typeface="Bookman Old Style" pitchFamily="18" charset="0"/>
              </a:rPr>
              <a:t>. Солнечный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5640" y="4413312"/>
            <a:ext cx="2232248" cy="864096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Опорная школа СОШ п. Горин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042" t="27016" r="19001" b="9438"/>
          <a:stretch/>
        </p:blipFill>
        <p:spPr>
          <a:xfrm>
            <a:off x="119336" y="188640"/>
            <a:ext cx="11953328" cy="648072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51384" y="3284984"/>
            <a:ext cx="2160240" cy="864096"/>
          </a:xfrm>
          <a:prstGeom prst="round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-для завучей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 по УР</a:t>
            </a:r>
            <a:endParaRPr lang="ru-RU" sz="2000" b="1" dirty="0">
              <a:latin typeface="Bookman Old Style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99556" y="2599578"/>
            <a:ext cx="715489" cy="6854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495600" y="1735482"/>
            <a:ext cx="2232248" cy="864096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Опорная школа </a:t>
            </a:r>
            <a:r>
              <a:rPr lang="ru-RU" b="1" dirty="0">
                <a:latin typeface="Bookman Old Style" pitchFamily="18" charset="0"/>
              </a:rPr>
              <a:t>О</a:t>
            </a:r>
            <a:r>
              <a:rPr lang="ru-RU" b="1" dirty="0" smtClean="0">
                <a:latin typeface="Bookman Old Style" pitchFamily="18" charset="0"/>
              </a:rPr>
              <a:t>ОШ №2 </a:t>
            </a:r>
          </a:p>
          <a:p>
            <a:pPr algn="ctr"/>
            <a:r>
              <a:rPr lang="ru-RU" b="1" dirty="0" err="1" smtClean="0">
                <a:latin typeface="Bookman Old Style" pitchFamily="18" charset="0"/>
              </a:rPr>
              <a:t>р.п</a:t>
            </a:r>
            <a:r>
              <a:rPr lang="ru-RU" b="1" dirty="0" smtClean="0">
                <a:latin typeface="Bookman Old Style" pitchFamily="18" charset="0"/>
              </a:rPr>
              <a:t>. Солнечный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0248" y="928670"/>
            <a:ext cx="6000792" cy="528641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Формы организации работы: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 Семинары-практикумы (доклады, сообщения с практическими показами);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Обсуждения современных новейших методик, технологий, достижений психолого-педагогической науки;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Обсужден6ие отдельных открытых, </a:t>
            </a:r>
            <a:r>
              <a:rPr lang="ru-RU" b="1" dirty="0" err="1" smtClean="0">
                <a:solidFill>
                  <a:srgbClr val="000099"/>
                </a:solidFill>
                <a:latin typeface="Bookman Old Style" pitchFamily="18" charset="0"/>
              </a:rPr>
              <a:t>взаимопосещенных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 уроков, мероприятий или их цикла;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Обсуждение и оценка рабочих, авторских программ, уче6ных пособий;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Обсуждение «срезов знаний», вопросов для тестирования, анкетирования учащихся;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Обсуждение передового педагогического опыта, его распространение и внедрение;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Мастер-классы;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Аукционы педагогических идей</a:t>
            </a:r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38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0042" t="27016" r="19001" b="9438"/>
          <a:stretch/>
        </p:blipFill>
        <p:spPr>
          <a:xfrm>
            <a:off x="119336" y="188640"/>
            <a:ext cx="11953328" cy="648072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sp>
        <p:nvSpPr>
          <p:cNvPr id="2" name="Прямоугольник с одним вырезанным углом 1"/>
          <p:cNvSpPr/>
          <p:nvPr/>
        </p:nvSpPr>
        <p:spPr>
          <a:xfrm>
            <a:off x="6381752" y="285728"/>
            <a:ext cx="5040560" cy="2214578"/>
          </a:xfrm>
          <a:prstGeom prst="snip1Rect">
            <a:avLst/>
          </a:prstGeom>
          <a:solidFill>
            <a:srgbClr val="0000CC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Муниципальная команда по формированию и оценке функциональной грамотности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1752" y="3143248"/>
            <a:ext cx="5357850" cy="307183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Создана для организации и реализации модели повышения квалификации педагогических кадров в формате командно-сетевого КАСКАДА</a:t>
            </a: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9" name="Прямая со стрелкой 8"/>
          <p:cNvCxnSpPr>
            <a:stCxn id="2" idx="1"/>
          </p:cNvCxnSpPr>
          <p:nvPr/>
        </p:nvCxnSpPr>
        <p:spPr>
          <a:xfrm rot="5400000">
            <a:off x="8570586" y="2811802"/>
            <a:ext cx="642942" cy="199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8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042" t="27016" r="19001" b="9438"/>
          <a:stretch/>
        </p:blipFill>
        <p:spPr>
          <a:xfrm>
            <a:off x="215347" y="188640"/>
            <a:ext cx="11953328" cy="648072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047364" y="1857365"/>
            <a:ext cx="2692797" cy="1434892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Клуб творческих учителей «Эталон»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04312" y="1214422"/>
            <a:ext cx="2405522" cy="1143008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Школа «Молодой учитель»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32624" y="3501008"/>
            <a:ext cx="2653560" cy="1499628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Совет молодых педагогов «Перспектива»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4496" y="5214950"/>
            <a:ext cx="2428892" cy="1224136"/>
          </a:xfrm>
          <a:prstGeom prst="rect">
            <a:avLst/>
          </a:prstGeom>
          <a:solidFill>
            <a:srgbClr val="0000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Направление «Виртуальный педагог-наставник»</a:t>
            </a:r>
            <a:endParaRPr lang="ru-RU" sz="2000" b="1" dirty="0">
              <a:latin typeface="Bookman Old Style" pitchFamily="18" charset="0"/>
            </a:endParaRPr>
          </a:p>
        </p:txBody>
      </p:sp>
      <p:cxnSp>
        <p:nvCxnSpPr>
          <p:cNvPr id="11" name="Прямая со стрелкой 10"/>
          <p:cNvCxnSpPr>
            <a:endCxn id="9" idx="0"/>
          </p:cNvCxnSpPr>
          <p:nvPr/>
        </p:nvCxnSpPr>
        <p:spPr>
          <a:xfrm rot="16200000" flipH="1">
            <a:off x="5626739" y="4102747"/>
            <a:ext cx="1897910" cy="3264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08804" y="357166"/>
            <a:ext cx="3972684" cy="614366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Мероприятия: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слет молодых педагогов и наставников;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конкурс методических разработок педагогов «Грани профессионального роста»;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научно-практическая конференция «Инновационная деятельность педагога – ресурс обновления системы образования»,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туристический слет молодых педагогов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гостевые методические дни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конкурс «</a:t>
            </a:r>
            <a:r>
              <a:rPr lang="ru-RU" sz="2000" b="1" dirty="0" err="1" smtClean="0">
                <a:solidFill>
                  <a:srgbClr val="000099"/>
                </a:solidFill>
                <a:latin typeface="Bookman Old Style" pitchFamily="18" charset="0"/>
              </a:rPr>
              <a:t>БАМбук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» (</a:t>
            </a:r>
            <a:r>
              <a:rPr lang="ru-RU" b="1" dirty="0" err="1" smtClean="0">
                <a:solidFill>
                  <a:srgbClr val="000099"/>
                </a:solidFill>
                <a:latin typeface="Bookman Old Style" pitchFamily="18" charset="0"/>
              </a:rPr>
              <a:t>батлл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 учительских команд)</a:t>
            </a:r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stCxn id="2" idx="3"/>
          </p:cNvCxnSpPr>
          <p:nvPr/>
        </p:nvCxnSpPr>
        <p:spPr>
          <a:xfrm flipV="1">
            <a:off x="7740161" y="1785927"/>
            <a:ext cx="1141921" cy="7888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rot="5400000">
            <a:off x="9530300" y="2923665"/>
            <a:ext cx="1143009" cy="105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739074" y="3286124"/>
            <a:ext cx="1428760" cy="7143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09d864a9a1e859842c254cfd3e6d1f9ae9eb481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563</Words>
  <Application>Microsoft Office PowerPoint</Application>
  <PresentationFormat>Широкоэкранный</PresentationFormat>
  <Paragraphs>111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Tahoma</vt:lpstr>
      <vt:lpstr>Times New Roman</vt:lpstr>
      <vt:lpstr>Тема Office</vt:lpstr>
      <vt:lpstr>1_Тема Office</vt:lpstr>
      <vt:lpstr>Презентация PowerPoint</vt:lpstr>
      <vt:lpstr>  МОДЕЛЬ  региональной системы научно-методического сопровождения педагогических и управленческих кадров Хабаровского края</vt:lpstr>
      <vt:lpstr>Презентация PowerPoint</vt:lpstr>
      <vt:lpstr>  Модель организации муниципальной методической службы, функционально объединяющая структуры, осуществляющие методическое сопровождение и поддержку деятельности педагогов и руководителей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Точечные связи</dc:title>
  <dc:creator>obstinate</dc:creator>
  <dc:description>Шаблон презентации с сайта http://presentation-creation.ru</dc:description>
  <cp:lastModifiedBy>Видеооператор</cp:lastModifiedBy>
  <cp:revision>72</cp:revision>
  <dcterms:created xsi:type="dcterms:W3CDTF">2017-04-09T07:15:28Z</dcterms:created>
  <dcterms:modified xsi:type="dcterms:W3CDTF">2022-06-28T23:30:57Z</dcterms:modified>
</cp:coreProperties>
</file>